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Russo One"/>
      <p:regular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RussoOn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b05f83d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b05f83d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05f83d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05f83d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b05f83d9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b05f83d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b05f83d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b05f83d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05f83d9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05f83d9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b05f83d9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cb05f83d9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b05f83d9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b05f83d9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b05f83d9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b05f83d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05f83d9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b05f83d9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05f83d9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05f83d9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86d47b3e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86d47b3e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05f83d9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05f83d9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b9292ee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b9292e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05f83d99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cb05f83d99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1771648" y="455957"/>
            <a:ext cx="2045100" cy="20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/>
          <p:nvPr>
            <p:ph idx="3" type="pic"/>
          </p:nvPr>
        </p:nvSpPr>
        <p:spPr>
          <a:xfrm>
            <a:off x="1771648" y="2632627"/>
            <a:ext cx="2045100" cy="20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/>
          <p:nvPr>
            <p:ph idx="4" type="pic"/>
          </p:nvPr>
        </p:nvSpPr>
        <p:spPr>
          <a:xfrm>
            <a:off x="2863712" y="1544292"/>
            <a:ext cx="2045100" cy="20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5" type="pic"/>
          </p:nvPr>
        </p:nvSpPr>
        <p:spPr>
          <a:xfrm>
            <a:off x="679584" y="1544292"/>
            <a:ext cx="2045100" cy="20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gif"/><Relationship Id="rId5" Type="http://schemas.openxmlformats.org/officeDocument/2006/relationships/image" Target="../media/image14.png"/><Relationship Id="rId6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>
            <a:off x="1769250" y="3054850"/>
            <a:ext cx="5453100" cy="834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20000" dist="19050">
              <a:srgbClr val="00FFFF">
                <a:alpha val="72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8F9FA"/>
                </a:solidFill>
                <a:latin typeface="Montserrat"/>
                <a:ea typeface="Montserrat"/>
                <a:cs typeface="Montserrat"/>
                <a:sym typeface="Montserrat"/>
              </a:rPr>
              <a:t>Opening &amp; Onboarding</a:t>
            </a:r>
            <a:endParaRPr b="1" sz="2800">
              <a:solidFill>
                <a:srgbClr val="F8F9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8F9FA"/>
                </a:solidFill>
                <a:latin typeface="Montserrat"/>
                <a:ea typeface="Montserrat"/>
                <a:cs typeface="Montserrat"/>
                <a:sym typeface="Montserrat"/>
              </a:rPr>
              <a:t>Day</a:t>
            </a:r>
            <a:endParaRPr b="1" sz="2600">
              <a:solidFill>
                <a:srgbClr val="F8F9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" name="Google Shape;62;p15"/>
          <p:cNvGrpSpPr/>
          <p:nvPr/>
        </p:nvGrpSpPr>
        <p:grpSpPr>
          <a:xfrm>
            <a:off x="2162850" y="2889075"/>
            <a:ext cx="4619975" cy="1438275"/>
            <a:chOff x="2162850" y="2889075"/>
            <a:chExt cx="4619975" cy="1438275"/>
          </a:xfrm>
        </p:grpSpPr>
        <p:pic>
          <p:nvPicPr>
            <p:cNvPr id="63" name="Google Shape;63;p15"/>
            <p:cNvPicPr preferRelativeResize="0"/>
            <p:nvPr/>
          </p:nvPicPr>
          <p:blipFill rotWithShape="1">
            <a:blip r:embed="rId4">
              <a:alphaModFix/>
            </a:blip>
            <a:srcRect b="66381" l="42787" r="36519" t="27910"/>
            <a:stretch/>
          </p:blipFill>
          <p:spPr>
            <a:xfrm>
              <a:off x="2208775" y="2889075"/>
              <a:ext cx="4574050" cy="9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5"/>
            <p:cNvPicPr preferRelativeResize="0"/>
            <p:nvPr/>
          </p:nvPicPr>
          <p:blipFill rotWithShape="1">
            <a:blip r:embed="rId4">
              <a:alphaModFix/>
            </a:blip>
            <a:srcRect b="66381" l="42787" r="36519" t="27910"/>
            <a:stretch/>
          </p:blipFill>
          <p:spPr>
            <a:xfrm>
              <a:off x="2162850" y="3381300"/>
              <a:ext cx="4165502" cy="946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5"/>
          <p:cNvSpPr txBox="1"/>
          <p:nvPr/>
        </p:nvSpPr>
        <p:spPr>
          <a:xfrm>
            <a:off x="1900325" y="2418750"/>
            <a:ext cx="554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1C232"/>
                </a:solidFill>
                <a:latin typeface="Rubik"/>
                <a:ea typeface="Rubik"/>
                <a:cs typeface="Rubik"/>
                <a:sym typeface="Rubik"/>
              </a:rPr>
              <a:t>Government Actions as </a:t>
            </a:r>
            <a:endParaRPr b="1" sz="2000">
              <a:solidFill>
                <a:srgbClr val="F1C23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1C232"/>
                </a:solidFill>
                <a:latin typeface="Rubik"/>
                <a:ea typeface="Rubik"/>
                <a:cs typeface="Rubik"/>
                <a:sym typeface="Rubik"/>
              </a:rPr>
              <a:t>a COVID-19 measure </a:t>
            </a:r>
            <a:endParaRPr b="1" sz="2000">
              <a:solidFill>
                <a:srgbClr val="F1C23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1C232"/>
                </a:solidFill>
                <a:latin typeface="Rubik"/>
                <a:ea typeface="Rubik"/>
                <a:cs typeface="Rubik"/>
                <a:sym typeface="Rubik"/>
              </a:rPr>
              <a:t>In Indonesia with </a:t>
            </a:r>
            <a:endParaRPr b="1" sz="2000">
              <a:solidFill>
                <a:srgbClr val="F1C23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1C232"/>
                </a:solidFill>
                <a:latin typeface="Rubik"/>
                <a:ea typeface="Rubik"/>
                <a:cs typeface="Rubik"/>
                <a:sym typeface="Rubik"/>
              </a:rPr>
              <a:t>different Festivals and Long–weekend</a:t>
            </a:r>
            <a:endParaRPr b="1" sz="2000">
              <a:solidFill>
                <a:srgbClr val="F1C23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&lt;Hendrik_GDA01203&gt;</a:t>
            </a:r>
            <a:endParaRPr b="1" sz="1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&lt;Indonesia Covid-19 @kawalcovid19&gt;</a:t>
            </a:r>
            <a:endParaRPr b="1" sz="1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694238" y="3389850"/>
            <a:ext cx="34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READ ME!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460425"/>
            <a:ext cx="3919776" cy="26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98227" y="3727469"/>
            <a:ext cx="1514251" cy="1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type="title"/>
          </p:nvPr>
        </p:nvSpPr>
        <p:spPr>
          <a:xfrm>
            <a:off x="4023450" y="669075"/>
            <a:ext cx="4495800" cy="4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In this showcase we expect you to share not only the final result of your project but also the learning process you get from #GenerasiGIGIH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Things we want you to notice: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This is only a guideline, means you’re free to answer more questions to enrich your presentation, but remember that your showcase time is only 10 minutes.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Make a copy of this document before editing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The final showcase will be held in English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Feel free to add more things on this slide, picture, screenshot, anything!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sz="1400">
                <a:latin typeface="Rubik"/>
                <a:ea typeface="Rubik"/>
                <a:cs typeface="Rubik"/>
                <a:sym typeface="Rubik"/>
              </a:rPr>
              <a:t>Skip this README slide when you’re about to present your work</a:t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80200" y="363775"/>
            <a:ext cx="87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Explanation on your Project background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985950" y="1389575"/>
            <a:ext cx="717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is the problem you’re trying to solve through the projects?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How your project can solve the problem?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What’s scope of the projects?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5294" l="0" r="0" t="0"/>
          <a:stretch/>
        </p:blipFill>
        <p:spPr>
          <a:xfrm>
            <a:off x="-365375" y="3398875"/>
            <a:ext cx="3099900" cy="17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80200" y="363775"/>
            <a:ext cx="87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Tech Use &amp; Impact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985950" y="1389575"/>
            <a:ext cx="717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are the technology use in the project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How is this project gives impact or benefits to you and your community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b="7935" l="0" r="0" t="0"/>
          <a:stretch/>
        </p:blipFill>
        <p:spPr>
          <a:xfrm flipH="1">
            <a:off x="20799" y="3547350"/>
            <a:ext cx="2914326" cy="15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280200" y="363775"/>
            <a:ext cx="87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Learning Takeaways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985950" y="1389575"/>
            <a:ext cx="717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learning do you get from working on this project?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Rubik"/>
              <a:buChar char="●"/>
            </a:pPr>
            <a:r>
              <a:rPr lang="en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other learning do you feel throughout your journey in #GenerasiGIGIH?</a:t>
            </a:r>
            <a:endParaRPr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50" y="3407700"/>
            <a:ext cx="2935550" cy="19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B44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1603350" y="2201100"/>
            <a:ext cx="5937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Thank you! </a:t>
            </a:r>
            <a:endParaRPr sz="61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76405" y="4042295"/>
            <a:ext cx="1177607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629748" y="3825694"/>
            <a:ext cx="1514251" cy="13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-1" y="0"/>
            <a:ext cx="58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Covid-19 </a:t>
            </a:r>
            <a:r>
              <a:rPr lang="en">
                <a:solidFill>
                  <a:srgbClr val="FF0000"/>
                </a:solidFill>
                <a:latin typeface="Russo One"/>
                <a:ea typeface="Russo One"/>
                <a:cs typeface="Russo One"/>
                <a:sym typeface="Russo One"/>
              </a:rPr>
              <a:t>cases </a:t>
            </a: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in Indonesia</a:t>
            </a: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!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98227" y="3727469"/>
            <a:ext cx="1514251" cy="1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83613"/>
            <a:ext cx="9144001" cy="3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6">
            <a:alphaModFix/>
          </a:blip>
          <a:srcRect b="5294" l="0" r="0" t="0"/>
          <a:stretch/>
        </p:blipFill>
        <p:spPr>
          <a:xfrm>
            <a:off x="-140200" y="4401846"/>
            <a:ext cx="1317801" cy="74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3013014" y="1751623"/>
            <a:ext cx="3117959" cy="2133200"/>
            <a:chOff x="3052825" y="1069500"/>
            <a:chExt cx="3369310" cy="2266950"/>
          </a:xfrm>
        </p:grpSpPr>
        <p:grpSp>
          <p:nvGrpSpPr>
            <p:cNvPr id="81" name="Google Shape;81;p17"/>
            <p:cNvGrpSpPr/>
            <p:nvPr/>
          </p:nvGrpSpPr>
          <p:grpSpPr>
            <a:xfrm>
              <a:off x="3052825" y="1069500"/>
              <a:ext cx="3369310" cy="2266950"/>
              <a:chOff x="3052825" y="1069500"/>
              <a:chExt cx="3369310" cy="2266950"/>
            </a:xfrm>
          </p:grpSpPr>
          <p:pic>
            <p:nvPicPr>
              <p:cNvPr id="82" name="Google Shape;82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52825" y="1069500"/>
                <a:ext cx="3369310" cy="2266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7"/>
              <p:cNvPicPr preferRelativeResize="0"/>
              <p:nvPr/>
            </p:nvPicPr>
            <p:blipFill rotWithShape="1">
              <a:blip r:embed="rId3">
                <a:alphaModFix/>
              </a:blip>
              <a:srcRect b="7776" l="36883" r="58076" t="74362"/>
              <a:stretch/>
            </p:blipFill>
            <p:spPr>
              <a:xfrm>
                <a:off x="3893350" y="2661025"/>
                <a:ext cx="460800" cy="4020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" name="Google Shape;84;p17"/>
            <p:cNvPicPr preferRelativeResize="0"/>
            <p:nvPr/>
          </p:nvPicPr>
          <p:blipFill rotWithShape="1">
            <a:blip r:embed="rId4">
              <a:alphaModFix/>
            </a:blip>
            <a:srcRect b="20891" l="42330" r="50233" t="69347"/>
            <a:stretch/>
          </p:blipFill>
          <p:spPr>
            <a:xfrm>
              <a:off x="3955025" y="2528625"/>
              <a:ext cx="474102" cy="638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-137852" y="3727469"/>
            <a:ext cx="1514251" cy="13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929600" y="255575"/>
            <a:ext cx="52848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03AA4B"/>
                </a:solidFill>
                <a:latin typeface="Russo One"/>
                <a:ea typeface="Russo One"/>
                <a:cs typeface="Russo One"/>
                <a:sym typeface="Russo One"/>
              </a:rPr>
              <a:t>HELLO!</a:t>
            </a:r>
            <a:endParaRPr sz="8600">
              <a:solidFill>
                <a:srgbClr val="03AA4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87600" y="0"/>
            <a:ext cx="86007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20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You look forward to it every year </a:t>
            </a:r>
            <a:endParaRPr sz="1920"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20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to enjoy your food, life (like vacation) </a:t>
            </a:r>
            <a:endParaRPr sz="1920"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20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with your friends or family.</a:t>
            </a:r>
            <a:endParaRPr sz="1920"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920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What is that?</a:t>
            </a:r>
            <a:endParaRPr sz="1920"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7935" l="0" r="0" t="0"/>
          <a:stretch/>
        </p:blipFill>
        <p:spPr>
          <a:xfrm flipH="1">
            <a:off x="20799" y="3547350"/>
            <a:ext cx="2914326" cy="1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1825050" y="834050"/>
            <a:ext cx="18918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usso One"/>
                <a:ea typeface="Russo One"/>
                <a:cs typeface="Russo One"/>
                <a:sym typeface="Russo One"/>
              </a:rPr>
              <a:t>Holidays</a:t>
            </a:r>
            <a:endParaRPr>
              <a:solidFill>
                <a:srgbClr val="FF00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5610000" y="834050"/>
            <a:ext cx="42018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20">
                <a:latin typeface="Russo One"/>
                <a:ea typeface="Russo One"/>
                <a:cs typeface="Russo One"/>
                <a:sym typeface="Russo One"/>
              </a:rPr>
              <a:t>(Graph in PSBB History)</a:t>
            </a:r>
            <a:endParaRPr sz="222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1375"/>
            <a:ext cx="9143999" cy="38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5" y="3093175"/>
            <a:ext cx="2187025" cy="20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0"/>
            <a:ext cx="42018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20">
                <a:latin typeface="Russo One"/>
                <a:ea typeface="Russo One"/>
                <a:cs typeface="Russo One"/>
                <a:sym typeface="Russo One"/>
              </a:rPr>
              <a:t>Better understanding</a:t>
            </a:r>
            <a:endParaRPr sz="2220"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2500"/>
            <a:ext cx="9144000" cy="44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600" y="2305275"/>
            <a:ext cx="2020350" cy="15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275" y="1753400"/>
            <a:ext cx="1714200" cy="1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8175" y="-3"/>
            <a:ext cx="4395825" cy="8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67900" cy="4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875" y="1971773"/>
            <a:ext cx="1384600" cy="8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618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80200" y="363775"/>
            <a:ext cx="87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Learning Takeaways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985950" y="1389575"/>
            <a:ext cx="7172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900"/>
              <a:buFont typeface="Rubik"/>
              <a:buChar char="●"/>
            </a:pPr>
            <a:r>
              <a:rPr b="1" lang="en" sz="1900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learning I got from working on this project?</a:t>
            </a:r>
            <a:endParaRPr b="1" sz="1900"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2600"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50" y="3407700"/>
            <a:ext cx="2935550" cy="1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775" y="3120900"/>
            <a:ext cx="32385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0" y="1846700"/>
            <a:ext cx="9543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2600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“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ability to see the big picture of the project and focus on particular details when needed deserves in my analyze</a:t>
            </a:r>
            <a:r>
              <a:rPr lang="en" sz="2600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”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8650" y="2904663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80200" y="363775"/>
            <a:ext cx="87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AA00"/>
                </a:solidFill>
                <a:latin typeface="Russo One"/>
                <a:ea typeface="Russo One"/>
                <a:cs typeface="Russo One"/>
                <a:sym typeface="Russo One"/>
              </a:rPr>
              <a:t>Learning Takeaways</a:t>
            </a:r>
            <a:endParaRPr>
              <a:solidFill>
                <a:srgbClr val="00AA00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1049250" y="1172475"/>
            <a:ext cx="7172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76200" rtl="0" algn="l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900"/>
              <a:buFont typeface="Rubik"/>
              <a:buChar char="●"/>
            </a:pPr>
            <a:r>
              <a:rPr b="1" lang="en" sz="1900">
                <a:solidFill>
                  <a:srgbClr val="1D1C1D"/>
                </a:solidFill>
                <a:latin typeface="Rubik"/>
                <a:ea typeface="Rubik"/>
                <a:cs typeface="Rubik"/>
                <a:sym typeface="Rubik"/>
              </a:rPr>
              <a:t>What other learning I feel throughout my journey in #GenerasiGIGIH? </a:t>
            </a:r>
            <a:endParaRPr b="1" sz="1900">
              <a:solidFill>
                <a:srgbClr val="1D1C1D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195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order thinking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report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76200" rtl="0" algn="l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thinking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8498" y="-1"/>
            <a:ext cx="1275502" cy="117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86475"/>
            <a:ext cx="2935550" cy="1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325" y="2228375"/>
            <a:ext cx="4380652" cy="29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B4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1603350" y="2201100"/>
            <a:ext cx="5937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Thank you! </a:t>
            </a:r>
            <a:endParaRPr sz="610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76405" y="4042295"/>
            <a:ext cx="1177607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629748" y="3825694"/>
            <a:ext cx="1514251" cy="13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